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notesMasterIdLst>
    <p:notesMasterId r:id="rId13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6" r:id="rId9"/>
    <p:sldId id="267" r:id="rId10"/>
    <p:sldId id="265" r:id="rId11"/>
    <p:sldId id="264" r:id="rId12"/>
  </p:sldIdLst>
  <p:sldSz cx="9144000" cy="6858000" type="screen4x3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30F8A"/>
    <a:srgbClr val="E7800F"/>
    <a:srgbClr val="AD2525"/>
    <a:srgbClr val="3C7929"/>
    <a:srgbClr val="055F6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061" autoAdjust="0"/>
    <p:restoredTop sz="94660"/>
  </p:normalViewPr>
  <p:slideViewPr>
    <p:cSldViewPr>
      <p:cViewPr varScale="1">
        <p:scale>
          <a:sx n="65" d="100"/>
          <a:sy n="65" d="100"/>
        </p:scale>
        <p:origin x="-540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image" Target="../media/image2.png"/><Relationship Id="rId4" Type="http://schemas.openxmlformats.org/officeDocument/2006/relationships/image" Target="../media/image5.png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image" Target="../media/image7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4417372-97E9-4CC5-ACBA-8A47C37B9A32}" type="datetimeFigureOut">
              <a:rPr lang="es-MX" smtClean="0"/>
              <a:pPr/>
              <a:t>05/11/2017</a:t>
            </a:fld>
            <a:endParaRPr lang="es-MX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MX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26530D3-EF8F-44B9-AA08-DECE828066D7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63941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6530D3-EF8F-44B9-AA08-DECE828066D7}" type="slidenum">
              <a:rPr lang="es-MX" smtClean="0"/>
              <a:pPr/>
              <a:t>1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30775138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6530D3-EF8F-44B9-AA08-DECE828066D7}" type="slidenum">
              <a:rPr lang="es-MX" smtClean="0"/>
              <a:pPr/>
              <a:t>2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3077513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D2DBC904-ED6B-4AB0-AB71-F1538AF55936}" type="datetimeFigureOut">
              <a:rPr lang="es-MX" smtClean="0"/>
              <a:pPr/>
              <a:t>05/11/2017</a:t>
            </a:fld>
            <a:endParaRPr lang="es-MX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23AFDDC9-F8F9-4741-83A3-14891FAF9862}" type="slidenum">
              <a:rPr lang="es-MX" smtClean="0"/>
              <a:pPr/>
              <a:t>‹Nº›</a:t>
            </a:fld>
            <a:endParaRPr lang="es-MX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DBC904-ED6B-4AB0-AB71-F1538AF55936}" type="datetimeFigureOut">
              <a:rPr lang="es-MX" smtClean="0"/>
              <a:pPr/>
              <a:t>05/11/2017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FDDC9-F8F9-4741-83A3-14891FAF9862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DBC904-ED6B-4AB0-AB71-F1538AF55936}" type="datetimeFigureOut">
              <a:rPr lang="es-MX" smtClean="0"/>
              <a:pPr/>
              <a:t>05/11/2017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FDDC9-F8F9-4741-83A3-14891FAF9862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DBC904-ED6B-4AB0-AB71-F1538AF55936}" type="datetimeFigureOut">
              <a:rPr lang="es-MX" smtClean="0"/>
              <a:pPr/>
              <a:t>05/11/2017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FDDC9-F8F9-4741-83A3-14891FAF9862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DBC904-ED6B-4AB0-AB71-F1538AF55936}" type="datetimeFigureOut">
              <a:rPr lang="es-MX" smtClean="0"/>
              <a:pPr/>
              <a:t>05/11/2017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FDDC9-F8F9-4741-83A3-14891FAF9862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DBC904-ED6B-4AB0-AB71-F1538AF55936}" type="datetimeFigureOut">
              <a:rPr lang="es-MX" smtClean="0"/>
              <a:pPr/>
              <a:t>05/11/2017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FDDC9-F8F9-4741-83A3-14891FAF9862}" type="slidenum">
              <a:rPr lang="es-MX" smtClean="0"/>
              <a:pPr/>
              <a:t>‹Nº›</a:t>
            </a:fld>
            <a:endParaRPr lang="es-MX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DBC904-ED6B-4AB0-AB71-F1538AF55936}" type="datetimeFigureOut">
              <a:rPr lang="es-MX" smtClean="0"/>
              <a:pPr/>
              <a:t>05/11/2017</a:t>
            </a:fld>
            <a:endParaRPr lang="es-MX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FDDC9-F8F9-4741-83A3-14891FAF9862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DBC904-ED6B-4AB0-AB71-F1538AF55936}" type="datetimeFigureOut">
              <a:rPr lang="es-MX" smtClean="0"/>
              <a:pPr/>
              <a:t>05/11/2017</a:t>
            </a:fld>
            <a:endParaRPr lang="es-MX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FDDC9-F8F9-4741-83A3-14891FAF9862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DBC904-ED6B-4AB0-AB71-F1538AF55936}" type="datetimeFigureOut">
              <a:rPr lang="es-MX" smtClean="0"/>
              <a:pPr/>
              <a:t>05/11/2017</a:t>
            </a:fld>
            <a:endParaRPr lang="es-MX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FDDC9-F8F9-4741-83A3-14891FAF9862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DBC904-ED6B-4AB0-AB71-F1538AF55936}" type="datetimeFigureOut">
              <a:rPr lang="es-MX" smtClean="0"/>
              <a:pPr/>
              <a:t>05/11/2017</a:t>
            </a:fld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FDDC9-F8F9-4741-83A3-14891FAF9862}" type="slidenum">
              <a:rPr lang="es-MX" smtClean="0"/>
              <a:pPr/>
              <a:t>‹Nº›</a:t>
            </a:fld>
            <a:endParaRPr lang="es-MX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s-MX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DBC904-ED6B-4AB0-AB71-F1538AF55936}" type="datetimeFigureOut">
              <a:rPr lang="es-MX" smtClean="0"/>
              <a:pPr/>
              <a:t>05/11/2017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FDDC9-F8F9-4741-83A3-14891FAF9862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D2DBC904-ED6B-4AB0-AB71-F1538AF55936}" type="datetimeFigureOut">
              <a:rPr lang="es-MX" smtClean="0"/>
              <a:pPr/>
              <a:t>05/11/2017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23AFDDC9-F8F9-4741-83A3-14891FAF9862}" type="slidenum">
              <a:rPr lang="es-MX" smtClean="0"/>
              <a:pPr/>
              <a:t>‹Nº›</a:t>
            </a:fld>
            <a:endParaRPr lang="es-MX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.bin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3.png"/><Relationship Id="rId12" Type="http://schemas.openxmlformats.org/officeDocument/2006/relationships/image" Target="../media/image6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11" Type="http://schemas.openxmlformats.org/officeDocument/2006/relationships/image" Target="../media/image5.png"/><Relationship Id="rId5" Type="http://schemas.openxmlformats.org/officeDocument/2006/relationships/image" Target="../media/image2.png"/><Relationship Id="rId10" Type="http://schemas.openxmlformats.org/officeDocument/2006/relationships/oleObject" Target="../embeddings/oleObject4.bin"/><Relationship Id="rId4" Type="http://schemas.openxmlformats.org/officeDocument/2006/relationships/oleObject" Target="../embeddings/oleObject1.bin"/><Relationship Id="rId9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7.bin"/><Relationship Id="rId3" Type="http://schemas.openxmlformats.org/officeDocument/2006/relationships/notesSlide" Target="../notesSlides/notesSlide2.xml"/><Relationship Id="rId7" Type="http://schemas.openxmlformats.org/officeDocument/2006/relationships/image" Target="../media/image8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6.bin"/><Relationship Id="rId5" Type="http://schemas.openxmlformats.org/officeDocument/2006/relationships/image" Target="../media/image7.png"/><Relationship Id="rId10" Type="http://schemas.openxmlformats.org/officeDocument/2006/relationships/image" Target="../media/image6.png"/><Relationship Id="rId4" Type="http://schemas.openxmlformats.org/officeDocument/2006/relationships/oleObject" Target="../embeddings/oleObject5.bin"/><Relationship Id="rId9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525253" y="1517883"/>
            <a:ext cx="820891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 smtClean="0">
                <a:solidFill>
                  <a:schemeClr val="bg1">
                    <a:lumMod val="50000"/>
                  </a:schemeClr>
                </a:solidFill>
              </a:rPr>
              <a:t>A </a:t>
            </a:r>
            <a:r>
              <a:rPr lang="en-US" sz="2400" b="1" dirty="0">
                <a:solidFill>
                  <a:schemeClr val="bg1">
                    <a:lumMod val="50000"/>
                  </a:schemeClr>
                </a:solidFill>
              </a:rPr>
              <a:t>noun is a word or word group that is used to name </a:t>
            </a:r>
          </a:p>
          <a:p>
            <a:pPr algn="ctr"/>
            <a:r>
              <a:rPr lang="en-US" sz="2400" b="1" dirty="0">
                <a:solidFill>
                  <a:schemeClr val="bg1">
                    <a:lumMod val="50000"/>
                  </a:schemeClr>
                </a:solidFill>
              </a:rPr>
              <a:t>a person, place, thing or an idea.</a:t>
            </a:r>
          </a:p>
        </p:txBody>
      </p:sp>
      <p:sp>
        <p:nvSpPr>
          <p:cNvPr id="16" name="Rectangle 15"/>
          <p:cNvSpPr/>
          <p:nvPr/>
        </p:nvSpPr>
        <p:spPr>
          <a:xfrm>
            <a:off x="4572000" y="0"/>
            <a:ext cx="378621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dirty="0" smtClean="0">
                <a:solidFill>
                  <a:schemeClr val="bg1"/>
                </a:solidFill>
              </a:rPr>
              <a:t>Parts of the speech</a:t>
            </a:r>
            <a:endParaRPr lang="es-ES" sz="2800" dirty="0">
              <a:solidFill>
                <a:schemeClr val="bg1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435054" y="705470"/>
            <a:ext cx="820891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5400" b="1" dirty="0">
                <a:solidFill>
                  <a:schemeClr val="accent2"/>
                </a:solidFill>
              </a:rPr>
              <a:t>NOUNS</a:t>
            </a:r>
            <a:endParaRPr lang="es-ES" sz="5400" b="1" dirty="0">
              <a:solidFill>
                <a:schemeClr val="accent2"/>
              </a:solidFill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80957480"/>
              </p:ext>
            </p:extLst>
          </p:nvPr>
        </p:nvGraphicFramePr>
        <p:xfrm>
          <a:off x="525252" y="2492895"/>
          <a:ext cx="8118713" cy="3456384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2028428"/>
                <a:gridCol w="2030095"/>
                <a:gridCol w="2030095"/>
                <a:gridCol w="2030095"/>
              </a:tblGrid>
              <a:tr h="115212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36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</a:rPr>
                        <a:t>Person</a:t>
                      </a:r>
                      <a:endParaRPr lang="es-ES" sz="5400" b="1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36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</a:rPr>
                        <a:t>Place</a:t>
                      </a:r>
                      <a:endParaRPr lang="es-ES" sz="5400" b="1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36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</a:rPr>
                        <a:t>Thing</a:t>
                      </a:r>
                      <a:endParaRPr lang="es-ES" sz="5400" b="1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36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</a:rPr>
                        <a:t>Idea</a:t>
                      </a:r>
                      <a:endParaRPr lang="es-ES" sz="5400" b="1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15212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3600" b="1" dirty="0">
                        <a:solidFill>
                          <a:schemeClr val="accent2"/>
                        </a:solidFill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3600" b="1">
                        <a:solidFill>
                          <a:schemeClr val="accent2"/>
                        </a:solidFill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3600" b="1">
                        <a:solidFill>
                          <a:schemeClr val="accent2"/>
                        </a:solidFill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3600" b="1">
                        <a:solidFill>
                          <a:schemeClr val="accent2"/>
                        </a:solidFill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15212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3600" b="1">
                          <a:solidFill>
                            <a:schemeClr val="accent2"/>
                          </a:solidFill>
                          <a:effectLst/>
                        </a:rPr>
                        <a:t>John</a:t>
                      </a:r>
                      <a:endParaRPr lang="es-ES" sz="5400" b="1">
                        <a:solidFill>
                          <a:schemeClr val="accent2"/>
                        </a:solidFill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3600" b="1" dirty="0">
                          <a:solidFill>
                            <a:schemeClr val="accent2"/>
                          </a:solidFill>
                          <a:effectLst/>
                        </a:rPr>
                        <a:t>Park</a:t>
                      </a:r>
                      <a:endParaRPr lang="es-ES" sz="5400" b="1" dirty="0">
                        <a:solidFill>
                          <a:schemeClr val="accent2"/>
                        </a:solidFill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3600" b="1">
                          <a:solidFill>
                            <a:schemeClr val="accent2"/>
                          </a:solidFill>
                          <a:effectLst/>
                        </a:rPr>
                        <a:t>Pencil</a:t>
                      </a:r>
                      <a:endParaRPr lang="es-ES" sz="5400" b="1">
                        <a:solidFill>
                          <a:schemeClr val="accent2"/>
                        </a:solidFill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3600" b="1" dirty="0">
                          <a:solidFill>
                            <a:schemeClr val="accent2"/>
                          </a:solidFill>
                          <a:effectLst/>
                        </a:rPr>
                        <a:t>Music</a:t>
                      </a:r>
                      <a:endParaRPr lang="es-ES" sz="5400" b="1" dirty="0">
                        <a:solidFill>
                          <a:schemeClr val="accent2"/>
                        </a:solidFill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70541222"/>
              </p:ext>
            </p:extLst>
          </p:nvPr>
        </p:nvGraphicFramePr>
        <p:xfrm>
          <a:off x="899592" y="3068959"/>
          <a:ext cx="1296144" cy="163924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9" name="Imagen de mapa de bits" r:id="rId4" imgW="647619" imgH="819048" progId="Paint.Picture">
                  <p:embed/>
                </p:oleObj>
              </mc:Choice>
              <mc:Fallback>
                <p:oleObj name="Imagen de mapa de bits" r:id="rId4" imgW="647619" imgH="819048" progId="Paint.Picture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lum bright="2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99592" y="3068959"/>
                        <a:ext cx="1296144" cy="1639241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28916492"/>
              </p:ext>
            </p:extLst>
          </p:nvPr>
        </p:nvGraphicFramePr>
        <p:xfrm>
          <a:off x="2915816" y="3212976"/>
          <a:ext cx="1255464" cy="161936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0" name="Imagen de mapa de bits" r:id="rId6" imgW="657317" imgH="847843" progId="Paint.Picture">
                  <p:embed/>
                </p:oleObj>
              </mc:Choice>
              <mc:Fallback>
                <p:oleObj name="Imagen de mapa de bits" r:id="rId6" imgW="657317" imgH="847843" progId="Paint.Picture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lum bright="2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15816" y="3212976"/>
                        <a:ext cx="1255464" cy="161936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04900932"/>
              </p:ext>
            </p:extLst>
          </p:nvPr>
        </p:nvGraphicFramePr>
        <p:xfrm>
          <a:off x="5004048" y="3039502"/>
          <a:ext cx="1224136" cy="1757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1" name="Imagen de mapa de bits" r:id="rId8" imgW="1895238" imgH="2409524" progId="Paint.Picture">
                  <p:embed/>
                </p:oleObj>
              </mc:Choice>
              <mc:Fallback>
                <p:oleObj name="Imagen de mapa de bits" r:id="rId8" imgW="1895238" imgH="2409524" progId="Paint.Picture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lum bright="4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04048" y="3039502"/>
                        <a:ext cx="1224136" cy="175765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64074452"/>
              </p:ext>
            </p:extLst>
          </p:nvPr>
        </p:nvGraphicFramePr>
        <p:xfrm>
          <a:off x="6876256" y="3212976"/>
          <a:ext cx="1506330" cy="129614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2" name="Imagen de mapa de bits" r:id="rId10" imgW="2285714" imgH="1980952" progId="Paint.Picture">
                  <p:embed/>
                </p:oleObj>
              </mc:Choice>
              <mc:Fallback>
                <p:oleObj name="Imagen de mapa de bits" r:id="rId10" imgW="2285714" imgH="1980952" progId="Paint.Picture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76256" y="3212976"/>
                        <a:ext cx="1506330" cy="1296144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" name="Picture 57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7249" y="6213951"/>
            <a:ext cx="1316717" cy="2747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41534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572000" y="0"/>
            <a:ext cx="378621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dirty="0" smtClean="0">
                <a:solidFill>
                  <a:schemeClr val="bg1"/>
                </a:solidFill>
              </a:rPr>
              <a:t>Parts of the speech</a:t>
            </a:r>
            <a:endParaRPr lang="es-ES" sz="2800" dirty="0">
              <a:solidFill>
                <a:schemeClr val="bg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11560" y="523220"/>
            <a:ext cx="4572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en-US" sz="1400" b="1" dirty="0">
                <a:solidFill>
                  <a:srgbClr val="AD2525"/>
                </a:solidFill>
              </a:rPr>
              <a:t>Look at the picture and the word given. </a:t>
            </a:r>
          </a:p>
          <a:p>
            <a:pPr algn="just"/>
            <a:r>
              <a:rPr lang="en-US" sz="1400" b="1" dirty="0">
                <a:solidFill>
                  <a:srgbClr val="AD2525"/>
                </a:solidFill>
              </a:rPr>
              <a:t>What’s is the  abbreviation and part of speech?</a:t>
            </a:r>
            <a:endParaRPr lang="es-ES" sz="1400" b="1" dirty="0">
              <a:solidFill>
                <a:srgbClr val="AD2525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67544" y="4725144"/>
            <a:ext cx="820891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dirty="0" smtClean="0">
                <a:solidFill>
                  <a:schemeClr val="bg1">
                    <a:lumMod val="50000"/>
                  </a:schemeClr>
                </a:solidFill>
              </a:rPr>
              <a:t>listen to</a:t>
            </a:r>
            <a:endParaRPr lang="es-ES" sz="4000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67544" y="5373216"/>
            <a:ext cx="820891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5400" b="1" dirty="0">
                <a:solidFill>
                  <a:schemeClr val="accent2"/>
                </a:solidFill>
              </a:rPr>
              <a:t>v</a:t>
            </a:r>
            <a:r>
              <a:rPr lang="en-US" sz="5400" b="1" dirty="0" smtClean="0">
                <a:solidFill>
                  <a:schemeClr val="accent2"/>
                </a:solidFill>
              </a:rPr>
              <a:t>. - verb</a:t>
            </a:r>
            <a:endParaRPr lang="es-ES" sz="5400" b="1" dirty="0">
              <a:solidFill>
                <a:schemeClr val="accent2"/>
              </a:solidFill>
            </a:endParaRPr>
          </a:p>
        </p:txBody>
      </p:sp>
      <p:pic>
        <p:nvPicPr>
          <p:cNvPr id="9218" name="Picture 2" descr="Resultado de imagen para listen t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2312" y="1916832"/>
            <a:ext cx="4159375" cy="2592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5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7249" y="6213951"/>
            <a:ext cx="1316717" cy="2747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911416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572000" y="0"/>
            <a:ext cx="378621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dirty="0" smtClean="0">
                <a:solidFill>
                  <a:schemeClr val="bg1"/>
                </a:solidFill>
              </a:rPr>
              <a:t>Parts of the speech</a:t>
            </a:r>
            <a:endParaRPr lang="es-ES" sz="2800" dirty="0">
              <a:solidFill>
                <a:schemeClr val="bg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11560" y="523220"/>
            <a:ext cx="4572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en-US" sz="1400" b="1" dirty="0">
                <a:solidFill>
                  <a:srgbClr val="AD2525"/>
                </a:solidFill>
              </a:rPr>
              <a:t>Look at the picture and the word given. </a:t>
            </a:r>
          </a:p>
          <a:p>
            <a:pPr algn="just"/>
            <a:r>
              <a:rPr lang="en-US" sz="1400" b="1" dirty="0">
                <a:solidFill>
                  <a:srgbClr val="AD2525"/>
                </a:solidFill>
              </a:rPr>
              <a:t>What’s is the  abbreviation and part of speech?</a:t>
            </a:r>
            <a:endParaRPr lang="es-ES" sz="1400" b="1" dirty="0">
              <a:solidFill>
                <a:srgbClr val="AD2525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67544" y="4725144"/>
            <a:ext cx="820891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dirty="0" smtClean="0">
                <a:solidFill>
                  <a:schemeClr val="bg1">
                    <a:lumMod val="50000"/>
                  </a:schemeClr>
                </a:solidFill>
              </a:rPr>
              <a:t>love</a:t>
            </a:r>
            <a:endParaRPr lang="es-ES" sz="4000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67544" y="5373216"/>
            <a:ext cx="820891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5400" b="1" dirty="0" smtClean="0">
                <a:solidFill>
                  <a:schemeClr val="accent2"/>
                </a:solidFill>
              </a:rPr>
              <a:t>n. noun / v. - verb</a:t>
            </a:r>
            <a:endParaRPr lang="es-ES" sz="5400" b="1" dirty="0">
              <a:solidFill>
                <a:schemeClr val="accent2"/>
              </a:solidFill>
            </a:endParaRPr>
          </a:p>
        </p:txBody>
      </p:sp>
      <p:pic>
        <p:nvPicPr>
          <p:cNvPr id="8" name="Picture 5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7249" y="6213951"/>
            <a:ext cx="1316717" cy="2747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412776"/>
            <a:ext cx="3716833" cy="24482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2" descr="Amor, Romántico, Casal, Amar, Bes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4479" y="1988840"/>
            <a:ext cx="3676823" cy="2723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421832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525253" y="1517883"/>
            <a:ext cx="820891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>
                <a:solidFill>
                  <a:schemeClr val="bg1">
                    <a:lumMod val="50000"/>
                  </a:schemeClr>
                </a:solidFill>
              </a:rPr>
              <a:t>A verb “is what you do!” – it shows an action.</a:t>
            </a:r>
          </a:p>
        </p:txBody>
      </p:sp>
      <p:sp>
        <p:nvSpPr>
          <p:cNvPr id="16" name="Rectangle 15"/>
          <p:cNvSpPr/>
          <p:nvPr/>
        </p:nvSpPr>
        <p:spPr>
          <a:xfrm>
            <a:off x="4572000" y="0"/>
            <a:ext cx="378621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dirty="0" smtClean="0">
                <a:solidFill>
                  <a:schemeClr val="bg1"/>
                </a:solidFill>
              </a:rPr>
              <a:t>Parts of the speech</a:t>
            </a:r>
            <a:endParaRPr lang="es-ES" sz="2800" dirty="0">
              <a:solidFill>
                <a:schemeClr val="bg1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435054" y="705470"/>
            <a:ext cx="820891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5400" b="1" dirty="0" smtClean="0">
                <a:solidFill>
                  <a:schemeClr val="accent2"/>
                </a:solidFill>
              </a:rPr>
              <a:t>VERBS</a:t>
            </a:r>
            <a:endParaRPr lang="es-ES" sz="5400" b="1" dirty="0">
              <a:solidFill>
                <a:schemeClr val="accent2"/>
              </a:solidFill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97927826"/>
              </p:ext>
            </p:extLst>
          </p:nvPr>
        </p:nvGraphicFramePr>
        <p:xfrm>
          <a:off x="525252" y="2492894"/>
          <a:ext cx="8118714" cy="2496278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2704756"/>
                <a:gridCol w="2706979"/>
                <a:gridCol w="2706979"/>
              </a:tblGrid>
              <a:tr h="124813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3600" b="1" dirty="0">
                        <a:solidFill>
                          <a:schemeClr val="accent2"/>
                        </a:solidFill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3600" b="1">
                        <a:solidFill>
                          <a:schemeClr val="accent2"/>
                        </a:solidFill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3600" b="1" dirty="0">
                        <a:solidFill>
                          <a:schemeClr val="accent2"/>
                        </a:solidFill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24813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3600" b="1" dirty="0" smtClean="0">
                          <a:solidFill>
                            <a:schemeClr val="accent2"/>
                          </a:solidFill>
                          <a:effectLst/>
                        </a:rPr>
                        <a:t>Write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2800" b="1" noProof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Escribir</a:t>
                      </a:r>
                      <a:endParaRPr lang="es-MX" sz="5400" b="1" noProof="0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3600" b="1" dirty="0" smtClean="0">
                          <a:solidFill>
                            <a:schemeClr val="accent2"/>
                          </a:solidFill>
                          <a:effectLst/>
                        </a:rPr>
                        <a:t>Drive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2800" b="1" noProof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Conducir</a:t>
                      </a:r>
                      <a:endParaRPr lang="es-MX" sz="4400" b="1" noProof="0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3600" b="1" dirty="0" smtClean="0">
                          <a:solidFill>
                            <a:schemeClr val="accent2"/>
                          </a:solidFill>
                          <a:effectLst/>
                        </a:rPr>
                        <a:t>Love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2800" b="1" noProof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Amar</a:t>
                      </a:r>
                      <a:endParaRPr lang="es-MX" sz="5400" b="1" noProof="0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S"/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52700160"/>
              </p:ext>
            </p:extLst>
          </p:nvPr>
        </p:nvGraphicFramePr>
        <p:xfrm>
          <a:off x="1008944" y="2204864"/>
          <a:ext cx="1944216" cy="157967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85" name="Imagen de mapa de bits" r:id="rId4" imgW="2095793" imgH="2180952" progId="Paint.Picture">
                  <p:embed/>
                </p:oleObj>
              </mc:Choice>
              <mc:Fallback>
                <p:oleObj name="Imagen de mapa de bits" r:id="rId4" imgW="2095793" imgH="2180952" progId="Paint.Picture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08944" y="2204864"/>
                        <a:ext cx="1944216" cy="1579676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S"/>
          </a:p>
        </p:txBody>
      </p:sp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03074955"/>
              </p:ext>
            </p:extLst>
          </p:nvPr>
        </p:nvGraphicFramePr>
        <p:xfrm>
          <a:off x="3613393" y="2132855"/>
          <a:ext cx="1822703" cy="149866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86" name="Imagen de mapa de bits" r:id="rId6" imgW="1991003" imgH="2295238" progId="Paint.Picture">
                  <p:embed/>
                </p:oleObj>
              </mc:Choice>
              <mc:Fallback>
                <p:oleObj name="Imagen de mapa de bits" r:id="rId6" imgW="1991003" imgH="2295238" progId="Paint.Picture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13393" y="2132855"/>
                        <a:ext cx="1822703" cy="149866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S"/>
          </a:p>
        </p:txBody>
      </p:sp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81031313"/>
              </p:ext>
            </p:extLst>
          </p:nvPr>
        </p:nvGraphicFramePr>
        <p:xfrm>
          <a:off x="6318194" y="2204864"/>
          <a:ext cx="1782198" cy="151891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87" name="Imagen de mapa de bits" r:id="rId8" imgW="2142857" imgH="2142857" progId="Paint.Picture">
                  <p:embed/>
                </p:oleObj>
              </mc:Choice>
              <mc:Fallback>
                <p:oleObj name="Imagen de mapa de bits" r:id="rId8" imgW="2142857" imgH="2142857" progId="Paint.Picture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lum bright="2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18194" y="2204864"/>
                        <a:ext cx="1782198" cy="1518919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4" name="Picture 57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7249" y="6213951"/>
            <a:ext cx="1316717" cy="2747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86918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572000" y="0"/>
            <a:ext cx="378621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dirty="0" smtClean="0">
                <a:solidFill>
                  <a:schemeClr val="bg1"/>
                </a:solidFill>
              </a:rPr>
              <a:t>Parts of the speech</a:t>
            </a:r>
            <a:endParaRPr lang="es-ES" sz="2800" dirty="0">
              <a:solidFill>
                <a:schemeClr val="bg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11560" y="523220"/>
            <a:ext cx="4572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en-US" sz="1400" b="1" dirty="0">
                <a:solidFill>
                  <a:srgbClr val="AD2525"/>
                </a:solidFill>
              </a:rPr>
              <a:t>Look at the picture and the word given. </a:t>
            </a:r>
          </a:p>
          <a:p>
            <a:pPr algn="just"/>
            <a:r>
              <a:rPr lang="en-US" sz="1400" b="1" dirty="0">
                <a:solidFill>
                  <a:srgbClr val="AD2525"/>
                </a:solidFill>
              </a:rPr>
              <a:t>What’s is the  abbreviation and part of speech?</a:t>
            </a:r>
            <a:endParaRPr lang="es-ES" sz="1400" b="1" dirty="0">
              <a:solidFill>
                <a:srgbClr val="AD2525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67544" y="4725144"/>
            <a:ext cx="820891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dirty="0" smtClean="0">
                <a:solidFill>
                  <a:schemeClr val="bg1">
                    <a:lumMod val="50000"/>
                  </a:schemeClr>
                </a:solidFill>
              </a:rPr>
              <a:t>apple</a:t>
            </a:r>
            <a:endParaRPr lang="es-ES" sz="4000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67544" y="5373216"/>
            <a:ext cx="820891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5400" b="1" dirty="0" smtClean="0">
                <a:solidFill>
                  <a:schemeClr val="accent2"/>
                </a:solidFill>
              </a:rPr>
              <a:t>n. - noun</a:t>
            </a:r>
            <a:endParaRPr lang="es-ES" sz="5400" b="1" dirty="0">
              <a:solidFill>
                <a:schemeClr val="accent2"/>
              </a:solidFill>
            </a:endParaRPr>
          </a:p>
        </p:txBody>
      </p:sp>
      <p:pic>
        <p:nvPicPr>
          <p:cNvPr id="2" name="Picture 2" descr="Resultado de imagen para manzan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7243" y="1628800"/>
            <a:ext cx="5649513" cy="2952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5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7249" y="6213951"/>
            <a:ext cx="1316717" cy="2747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440687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572000" y="0"/>
            <a:ext cx="378621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dirty="0" smtClean="0">
                <a:solidFill>
                  <a:schemeClr val="bg1"/>
                </a:solidFill>
              </a:rPr>
              <a:t>Parts of the speech</a:t>
            </a:r>
            <a:endParaRPr lang="es-ES" sz="2800" dirty="0">
              <a:solidFill>
                <a:schemeClr val="bg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11560" y="523220"/>
            <a:ext cx="4572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en-US" sz="1400" b="1" dirty="0">
                <a:solidFill>
                  <a:srgbClr val="AD2525"/>
                </a:solidFill>
              </a:rPr>
              <a:t>Look at the picture and the word given. </a:t>
            </a:r>
          </a:p>
          <a:p>
            <a:pPr algn="just"/>
            <a:r>
              <a:rPr lang="en-US" sz="1400" b="1" dirty="0">
                <a:solidFill>
                  <a:srgbClr val="AD2525"/>
                </a:solidFill>
              </a:rPr>
              <a:t>What’s is the  abbreviation and part of speech?</a:t>
            </a:r>
            <a:endParaRPr lang="es-ES" sz="1400" b="1" dirty="0">
              <a:solidFill>
                <a:srgbClr val="AD2525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67544" y="4725144"/>
            <a:ext cx="820891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dirty="0" smtClean="0">
                <a:solidFill>
                  <a:schemeClr val="bg1">
                    <a:lumMod val="50000"/>
                  </a:schemeClr>
                </a:solidFill>
              </a:rPr>
              <a:t>drink</a:t>
            </a:r>
            <a:endParaRPr lang="es-ES" sz="4000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67544" y="5373216"/>
            <a:ext cx="820891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5400" b="1" dirty="0">
                <a:solidFill>
                  <a:schemeClr val="accent2"/>
                </a:solidFill>
              </a:rPr>
              <a:t>v</a:t>
            </a:r>
            <a:r>
              <a:rPr lang="en-US" sz="5400" b="1" dirty="0" smtClean="0">
                <a:solidFill>
                  <a:schemeClr val="accent2"/>
                </a:solidFill>
              </a:rPr>
              <a:t>. - verb</a:t>
            </a:r>
            <a:endParaRPr lang="es-ES" sz="5400" b="1" dirty="0">
              <a:solidFill>
                <a:schemeClr val="accent2"/>
              </a:solidFill>
            </a:endParaRPr>
          </a:p>
        </p:txBody>
      </p:sp>
      <p:pic>
        <p:nvPicPr>
          <p:cNvPr id="3074" name="Picture 2" descr="Yogur, La Leche, Blanco, Beber, Fresc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9407" y="1327872"/>
            <a:ext cx="2152650" cy="3238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5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7249" y="6213951"/>
            <a:ext cx="1316717" cy="2747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027443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572000" y="0"/>
            <a:ext cx="378621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dirty="0" smtClean="0">
                <a:solidFill>
                  <a:schemeClr val="bg1"/>
                </a:solidFill>
              </a:rPr>
              <a:t>Parts of the speech</a:t>
            </a:r>
            <a:endParaRPr lang="es-ES" sz="2800" dirty="0">
              <a:solidFill>
                <a:schemeClr val="bg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11560" y="523220"/>
            <a:ext cx="4572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en-US" sz="1400" b="1" dirty="0">
                <a:solidFill>
                  <a:srgbClr val="AD2525"/>
                </a:solidFill>
              </a:rPr>
              <a:t>Look at the picture and the word given. </a:t>
            </a:r>
          </a:p>
          <a:p>
            <a:pPr algn="just"/>
            <a:r>
              <a:rPr lang="en-US" sz="1400" b="1" dirty="0">
                <a:solidFill>
                  <a:srgbClr val="AD2525"/>
                </a:solidFill>
              </a:rPr>
              <a:t>What’s is the  abbreviation and part of speech?</a:t>
            </a:r>
            <a:endParaRPr lang="es-ES" sz="1400" b="1" dirty="0">
              <a:solidFill>
                <a:srgbClr val="AD2525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67544" y="4725144"/>
            <a:ext cx="820891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dirty="0" smtClean="0">
                <a:solidFill>
                  <a:schemeClr val="bg1">
                    <a:lumMod val="50000"/>
                  </a:schemeClr>
                </a:solidFill>
              </a:rPr>
              <a:t>father</a:t>
            </a:r>
            <a:endParaRPr lang="es-ES" sz="4000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67544" y="5373216"/>
            <a:ext cx="820891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5400" b="1" dirty="0" smtClean="0">
                <a:solidFill>
                  <a:schemeClr val="accent2"/>
                </a:solidFill>
              </a:rPr>
              <a:t>n. - noun</a:t>
            </a:r>
            <a:endParaRPr lang="es-ES" sz="5400" b="1" dirty="0">
              <a:solidFill>
                <a:schemeClr val="accent2"/>
              </a:solidFill>
            </a:endParaRPr>
          </a:p>
        </p:txBody>
      </p:sp>
      <p:pic>
        <p:nvPicPr>
          <p:cNvPr id="4098" name="Picture 2" descr="Padre, Familia, Hij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3125" y="1486643"/>
            <a:ext cx="4857750" cy="3238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5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7249" y="6213951"/>
            <a:ext cx="1316717" cy="2747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354146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572000" y="0"/>
            <a:ext cx="378621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dirty="0" smtClean="0">
                <a:solidFill>
                  <a:schemeClr val="bg1"/>
                </a:solidFill>
              </a:rPr>
              <a:t>Parts of the speech</a:t>
            </a:r>
            <a:endParaRPr lang="es-ES" sz="2800" dirty="0">
              <a:solidFill>
                <a:schemeClr val="bg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11560" y="523220"/>
            <a:ext cx="4572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en-US" sz="1400" b="1" dirty="0">
                <a:solidFill>
                  <a:srgbClr val="AD2525"/>
                </a:solidFill>
              </a:rPr>
              <a:t>Look at the picture and the word given. </a:t>
            </a:r>
          </a:p>
          <a:p>
            <a:pPr algn="just"/>
            <a:r>
              <a:rPr lang="en-US" sz="1400" b="1" dirty="0">
                <a:solidFill>
                  <a:srgbClr val="AD2525"/>
                </a:solidFill>
              </a:rPr>
              <a:t>What’s is the  abbreviation and part of speech?</a:t>
            </a:r>
            <a:endParaRPr lang="es-ES" sz="1400" b="1" dirty="0">
              <a:solidFill>
                <a:srgbClr val="AD2525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67544" y="4725144"/>
            <a:ext cx="820891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dirty="0" smtClean="0">
                <a:solidFill>
                  <a:schemeClr val="bg1">
                    <a:lumMod val="50000"/>
                  </a:schemeClr>
                </a:solidFill>
              </a:rPr>
              <a:t>table</a:t>
            </a:r>
            <a:endParaRPr lang="es-ES" sz="4000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67544" y="5373216"/>
            <a:ext cx="820891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5400" b="1" dirty="0" smtClean="0">
                <a:solidFill>
                  <a:schemeClr val="accent2"/>
                </a:solidFill>
              </a:rPr>
              <a:t>n. - noun</a:t>
            </a:r>
            <a:endParaRPr lang="es-ES" sz="5400" b="1" dirty="0">
              <a:solidFill>
                <a:schemeClr val="accent2"/>
              </a:solidFill>
            </a:endParaRPr>
          </a:p>
        </p:txBody>
      </p:sp>
      <p:pic>
        <p:nvPicPr>
          <p:cNvPr id="6146" name="Picture 2" descr="Resultado de imagen para tabl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7015" y="1046440"/>
            <a:ext cx="4289970" cy="34662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5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7249" y="6213951"/>
            <a:ext cx="1316717" cy="2747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838858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572000" y="0"/>
            <a:ext cx="378621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dirty="0" smtClean="0">
                <a:solidFill>
                  <a:schemeClr val="bg1"/>
                </a:solidFill>
              </a:rPr>
              <a:t>Parts of the speech</a:t>
            </a:r>
            <a:endParaRPr lang="es-ES" sz="2800" dirty="0">
              <a:solidFill>
                <a:schemeClr val="bg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11560" y="523220"/>
            <a:ext cx="4572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en-US" sz="1400" b="1" dirty="0">
                <a:solidFill>
                  <a:srgbClr val="AD2525"/>
                </a:solidFill>
              </a:rPr>
              <a:t>Look at the picture and the word given. </a:t>
            </a:r>
          </a:p>
          <a:p>
            <a:pPr algn="just"/>
            <a:r>
              <a:rPr lang="en-US" sz="1400" b="1" dirty="0">
                <a:solidFill>
                  <a:srgbClr val="AD2525"/>
                </a:solidFill>
              </a:rPr>
              <a:t>What’s is the  abbreviation and part of speech?</a:t>
            </a:r>
            <a:endParaRPr lang="es-ES" sz="1400" b="1" dirty="0">
              <a:solidFill>
                <a:srgbClr val="AD2525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67544" y="4725144"/>
            <a:ext cx="820891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dirty="0" smtClean="0">
                <a:solidFill>
                  <a:schemeClr val="bg1">
                    <a:lumMod val="50000"/>
                  </a:schemeClr>
                </a:solidFill>
              </a:rPr>
              <a:t>run</a:t>
            </a:r>
            <a:endParaRPr lang="es-ES" sz="4000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67544" y="5373216"/>
            <a:ext cx="820891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5400" b="1" dirty="0">
                <a:solidFill>
                  <a:schemeClr val="accent2"/>
                </a:solidFill>
              </a:rPr>
              <a:t>v</a:t>
            </a:r>
            <a:r>
              <a:rPr lang="en-US" sz="5400" b="1" dirty="0" smtClean="0">
                <a:solidFill>
                  <a:schemeClr val="accent2"/>
                </a:solidFill>
              </a:rPr>
              <a:t>. - verb</a:t>
            </a:r>
            <a:endParaRPr lang="es-ES" sz="5400" b="1" dirty="0">
              <a:solidFill>
                <a:schemeClr val="accent2"/>
              </a:solidFill>
            </a:endParaRPr>
          </a:p>
        </p:txBody>
      </p:sp>
      <p:pic>
        <p:nvPicPr>
          <p:cNvPr id="7170" name="Picture 2" descr="Resultado de imagen para ru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3788" y="1751608"/>
            <a:ext cx="3816424" cy="28586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5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7249" y="6213951"/>
            <a:ext cx="1316717" cy="2747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526362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572000" y="0"/>
            <a:ext cx="378621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dirty="0" smtClean="0">
                <a:solidFill>
                  <a:schemeClr val="bg1"/>
                </a:solidFill>
              </a:rPr>
              <a:t>Parts of the speech</a:t>
            </a:r>
            <a:endParaRPr lang="es-ES" sz="2800" dirty="0">
              <a:solidFill>
                <a:schemeClr val="bg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11560" y="523220"/>
            <a:ext cx="4572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en-US" sz="1400" b="1" dirty="0">
                <a:solidFill>
                  <a:srgbClr val="AD2525"/>
                </a:solidFill>
              </a:rPr>
              <a:t>Look at the picture and the word given. </a:t>
            </a:r>
          </a:p>
          <a:p>
            <a:pPr algn="just"/>
            <a:r>
              <a:rPr lang="en-US" sz="1400" b="1" dirty="0">
                <a:solidFill>
                  <a:srgbClr val="AD2525"/>
                </a:solidFill>
              </a:rPr>
              <a:t>What’s is the  abbreviation and part of speech?</a:t>
            </a:r>
            <a:endParaRPr lang="es-ES" sz="1400" b="1" dirty="0">
              <a:solidFill>
                <a:srgbClr val="AD2525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67544" y="4725144"/>
            <a:ext cx="820891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dirty="0" smtClean="0">
                <a:solidFill>
                  <a:schemeClr val="bg1">
                    <a:lumMod val="50000"/>
                  </a:schemeClr>
                </a:solidFill>
              </a:rPr>
              <a:t>cake</a:t>
            </a:r>
            <a:endParaRPr lang="es-ES" sz="4000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67544" y="5373216"/>
            <a:ext cx="820891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5400" b="1" dirty="0" smtClean="0">
                <a:solidFill>
                  <a:schemeClr val="accent2"/>
                </a:solidFill>
              </a:rPr>
              <a:t>n. - noun</a:t>
            </a:r>
            <a:endParaRPr lang="es-ES" sz="5400" b="1" dirty="0">
              <a:solidFill>
                <a:schemeClr val="accent2"/>
              </a:solidFill>
            </a:endParaRPr>
          </a:p>
        </p:txBody>
      </p:sp>
      <p:sp>
        <p:nvSpPr>
          <p:cNvPr id="2" name="AutoShape 2" descr="Resultado de imagen para cak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pic>
        <p:nvPicPr>
          <p:cNvPr id="6146" name="Picture 2" descr="Regalos De Boda, Pastel, Pastel De Bod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7887" y="1340768"/>
            <a:ext cx="4848225" cy="3238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5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7249" y="6213951"/>
            <a:ext cx="1316717" cy="2747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11773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572000" y="0"/>
            <a:ext cx="378621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dirty="0" smtClean="0">
                <a:solidFill>
                  <a:schemeClr val="bg1"/>
                </a:solidFill>
              </a:rPr>
              <a:t>Parts of the speech</a:t>
            </a:r>
            <a:endParaRPr lang="es-ES" sz="2800" dirty="0">
              <a:solidFill>
                <a:schemeClr val="bg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11560" y="523220"/>
            <a:ext cx="4572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en-US" sz="1400" b="1" dirty="0">
                <a:solidFill>
                  <a:srgbClr val="AD2525"/>
                </a:solidFill>
              </a:rPr>
              <a:t>Look at the picture and the word given. </a:t>
            </a:r>
          </a:p>
          <a:p>
            <a:pPr algn="just"/>
            <a:r>
              <a:rPr lang="en-US" sz="1400" b="1" dirty="0">
                <a:solidFill>
                  <a:srgbClr val="AD2525"/>
                </a:solidFill>
              </a:rPr>
              <a:t>What’s is the  abbreviation and part of speech?</a:t>
            </a:r>
            <a:endParaRPr lang="es-ES" sz="1400" b="1" dirty="0">
              <a:solidFill>
                <a:srgbClr val="AD2525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67544" y="4725144"/>
            <a:ext cx="820891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dirty="0" smtClean="0">
                <a:solidFill>
                  <a:schemeClr val="bg1">
                    <a:lumMod val="50000"/>
                  </a:schemeClr>
                </a:solidFill>
              </a:rPr>
              <a:t>flower</a:t>
            </a:r>
            <a:endParaRPr lang="es-ES" sz="4000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67544" y="5373216"/>
            <a:ext cx="820891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5400" b="1" dirty="0" smtClean="0">
                <a:solidFill>
                  <a:schemeClr val="accent2"/>
                </a:solidFill>
              </a:rPr>
              <a:t>n. - noun</a:t>
            </a:r>
            <a:endParaRPr lang="es-ES" sz="5400" b="1" dirty="0">
              <a:solidFill>
                <a:schemeClr val="accent2"/>
              </a:solidFill>
            </a:endParaRPr>
          </a:p>
        </p:txBody>
      </p:sp>
      <p:sp>
        <p:nvSpPr>
          <p:cNvPr id="2" name="AutoShape 2" descr="Resultado de imagen para cak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pic>
        <p:nvPicPr>
          <p:cNvPr id="7170" name="Picture 2" descr="Malva, Flor, Bombilla, Paste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1340768"/>
            <a:ext cx="1933575" cy="3238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5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7249" y="6213951"/>
            <a:ext cx="1316717" cy="2747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993267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ustin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ustin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582</TotalTime>
  <Words>311</Words>
  <Application>Microsoft Office PowerPoint</Application>
  <PresentationFormat>Presentación en pantalla (4:3)</PresentationFormat>
  <Paragraphs>68</Paragraphs>
  <Slides>11</Slides>
  <Notes>2</Notes>
  <HiddenSlides>0</HiddenSlides>
  <MMClips>0</MMClips>
  <ScaleCrop>false</ScaleCrop>
  <HeadingPairs>
    <vt:vector size="6" baseType="variant">
      <vt:variant>
        <vt:lpstr>Tema</vt:lpstr>
      </vt:variant>
      <vt:variant>
        <vt:i4>1</vt:i4>
      </vt:variant>
      <vt:variant>
        <vt:lpstr>Servidores OLE incrustados</vt:lpstr>
      </vt:variant>
      <vt:variant>
        <vt:i4>1</vt:i4>
      </vt:variant>
      <vt:variant>
        <vt:lpstr>Títulos de diapositiva</vt:lpstr>
      </vt:variant>
      <vt:variant>
        <vt:i4>11</vt:i4>
      </vt:variant>
    </vt:vector>
  </HeadingPairs>
  <TitlesOfParts>
    <vt:vector size="13" baseType="lpstr">
      <vt:lpstr>Austin</vt:lpstr>
      <vt:lpstr>Imagen de mapa de bits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Yavet Ivan Flores Espino</dc:creator>
  <cp:lastModifiedBy>Yavet Flores</cp:lastModifiedBy>
  <cp:revision>59</cp:revision>
  <dcterms:created xsi:type="dcterms:W3CDTF">2011-11-24T14:16:00Z</dcterms:created>
  <dcterms:modified xsi:type="dcterms:W3CDTF">2017-11-05T17:49:32Z</dcterms:modified>
</cp:coreProperties>
</file>